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gsmfUzpA5F9ioW10ovFUrqfKVB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jpg>
</file>

<file path=ppt/media/image13.jpg>
</file>

<file path=ppt/media/image15.jpg>
</file>

<file path=ppt/media/image16.png>
</file>

<file path=ppt/media/image17.png>
</file>

<file path=ppt/media/image18.jpg>
</file>

<file path=ppt/media/image2.png>
</file>

<file path=ppt/media/image3.png>
</file>

<file path=ppt/media/image4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419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00c6dcdfd3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300c6dcdfd3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0" name="Google Shape;21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00c6dcdfd3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8" name="Google Shape;228;g300c6dcdfd3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88aaedf26e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8" name="Google Shape;238;g388aaedf26e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88aaedf26e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g388aaedf26e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88aaedf26e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8" name="Google Shape;258;g388aaedf26e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88aaedf26e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8" name="Google Shape;268;g388aaedf26e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7cd8974419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7cd8974419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37cd8974419_0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00c6dcdfd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300c6dcdfd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7" name="Google Shape;2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2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2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1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5" Type="http://schemas.openxmlformats.org/officeDocument/2006/relationships/image" Target="../media/image10.png"/><Relationship Id="rId6" Type="http://schemas.openxmlformats.org/officeDocument/2006/relationships/hyperlink" Target="http://www.tropezon.spac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799518" y="3190830"/>
            <a:ext cx="10593000" cy="18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419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CAPSTONE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419" sz="3600" u="none" cap="none" strike="noStrik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Ingeniería informática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Caso de proyecto: </a:t>
            </a: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Proyecto </a:t>
            </a: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Tropezón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73975" y="4892525"/>
            <a:ext cx="4998300" cy="15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72"/>
              <a:buFont typeface="Calibri"/>
              <a:buNone/>
            </a:pPr>
            <a: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Sección	: 704D</a:t>
            </a:r>
            <a:b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Integrantes: Martin Díaz Estrada, José Jiménez, Gabriel Gálvez, Amir Awad</a:t>
            </a:r>
            <a:b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Docente	: Christian Lazca</a:t>
            </a:r>
            <a:r>
              <a:rPr lang="es-419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00c6dcdfd3_0_8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300c6dcdfd3_0_8"/>
          <p:cNvSpPr txBox="1"/>
          <p:nvPr>
            <p:ph type="title"/>
          </p:nvPr>
        </p:nvSpPr>
        <p:spPr>
          <a:xfrm>
            <a:off x="640074" y="325375"/>
            <a:ext cx="4097400" cy="19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/>
              <a:buChar char="•"/>
            </a:pPr>
            <a:r>
              <a:rPr lang="es-419" sz="2800">
                <a:latin typeface="Arial"/>
                <a:ea typeface="Arial"/>
                <a:cs typeface="Arial"/>
                <a:sym typeface="Arial"/>
              </a:rPr>
              <a:t>Product Backlog Priorizado en Roadmap</a:t>
            </a:r>
            <a:endParaRPr/>
          </a:p>
        </p:txBody>
      </p:sp>
      <p:sp>
        <p:nvSpPr>
          <p:cNvPr id="205" name="Google Shape;205;g300c6dcdfd3_0_8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" name="Google Shape;206;g300c6dcdfd3_0_8"/>
          <p:cNvPicPr preferRelativeResize="0"/>
          <p:nvPr/>
        </p:nvPicPr>
        <p:blipFill rotWithShape="1">
          <a:blip r:embed="rId3">
            <a:alphaModFix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07" name="Google Shape;207;g300c6dcdfd3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50" y="3694384"/>
            <a:ext cx="12192000" cy="2298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1"/>
          <p:cNvSpPr txBox="1"/>
          <p:nvPr>
            <p:ph type="title"/>
          </p:nvPr>
        </p:nvSpPr>
        <p:spPr>
          <a:xfrm>
            <a:off x="640080" y="-11"/>
            <a:ext cx="3204000" cy="11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es-419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Alcances del Proyecto</a:t>
            </a:r>
            <a:endParaRPr/>
          </a:p>
        </p:txBody>
      </p:sp>
      <p:sp>
        <p:nvSpPr>
          <p:cNvPr id="214" name="Google Shape;214;p11"/>
          <p:cNvSpPr/>
          <p:nvPr/>
        </p:nvSpPr>
        <p:spPr>
          <a:xfrm>
            <a:off x="640080" y="11681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p11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479405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6" name="Google Shape;216;p11"/>
          <p:cNvSpPr txBox="1"/>
          <p:nvPr/>
        </p:nvSpPr>
        <p:spPr>
          <a:xfrm>
            <a:off x="130825" y="1290000"/>
            <a:ext cx="5572800" cy="55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Alcance: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Rediseño completo del portal web Tropezón News utilizando WordPress y Elementor.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Implementación de un nuevo panel de administración de noticias para el equipo editorial.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Migración de la base de datos de artículos y noticias del sistema antiguo al nuevo.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Optimización del rendimiento, SEO y accesibilidad web del sitio, siguiendo los estándares ISO 9241-210:2019 y WCAG 2.1.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Garantizar que el diseño sea responsivo y compatible con los principales navegadores y dispositivos móviles.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Capacitación al equipo editorial para el uso del nuevo sistema.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Fuera de Alcance (Exclusiones):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Desarrollo de una aplicación móvil nativa.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Creación de contenido nuevo para el lanzamiento (se utilizará el contenido migrado).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Funcionalidades de suscripción o pago para los lectores.</a:t>
            </a:r>
            <a:endParaRPr sz="1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2"/>
          <p:cNvSpPr txBox="1"/>
          <p:nvPr>
            <p:ph type="title"/>
          </p:nvPr>
        </p:nvSpPr>
        <p:spPr>
          <a:xfrm>
            <a:off x="640080" y="1113964"/>
            <a:ext cx="4670098" cy="11682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/>
              <a:buChar char="•"/>
            </a:pPr>
            <a:r>
              <a:rPr lang="es-419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Tecnologías de Desarrollo e Implementación</a:t>
            </a:r>
            <a:endParaRPr/>
          </a:p>
        </p:txBody>
      </p:sp>
      <p:sp>
        <p:nvSpPr>
          <p:cNvPr id="223" name="Google Shape;223;p12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12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479405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25" name="Google Shape;225;p12"/>
          <p:cNvSpPr txBox="1"/>
          <p:nvPr/>
        </p:nvSpPr>
        <p:spPr>
          <a:xfrm>
            <a:off x="640080" y="2872899"/>
            <a:ext cx="4670097" cy="33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CMS WordPress 6.8.2 + Elementor 3.31.2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es-419" sz="2000">
                <a:solidFill>
                  <a:schemeClr val="dk1"/>
                </a:solidFill>
              </a:rPr>
              <a:t>BD MySQL 8.0.35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Plugins SEO, seguridad, moderación de UGC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GitHub,Jira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Google </a:t>
            </a:r>
            <a:r>
              <a:rPr lang="es-419" sz="2000">
                <a:solidFill>
                  <a:schemeClr val="dk1"/>
                </a:solidFill>
              </a:rPr>
              <a:t>Analytics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Banana Hosting + Cpanel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00c6dcdfd3_0_33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300c6dcdfd3_0_33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32" name="Google Shape;232;g300c6dcdfd3_0_33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g300c6dcdfd3_0_33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4" name="Google Shape;234;g300c6dcdfd3_0_33"/>
          <p:cNvSpPr txBox="1"/>
          <p:nvPr/>
        </p:nvSpPr>
        <p:spPr>
          <a:xfrm>
            <a:off x="325050" y="194425"/>
            <a:ext cx="11541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Caso de Uso General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" name="Google Shape;235;g300c6dcdfd3_0_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5128" y="1618303"/>
            <a:ext cx="6641749" cy="47060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88aaedf26e_0_6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388aaedf26e_0_6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42" name="Google Shape;242;g388aaedf26e_0_6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3" name="Google Shape;243;g388aaedf26e_0_6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44" name="Google Shape;244;g388aaedf26e_0_6"/>
          <p:cNvSpPr txBox="1"/>
          <p:nvPr/>
        </p:nvSpPr>
        <p:spPr>
          <a:xfrm>
            <a:off x="504750" y="273000"/>
            <a:ext cx="11541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BPMN del proceso a mejorar- To-do (Automatiza).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5" name="Google Shape;245;g388aaedf26e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2700" y="2344000"/>
            <a:ext cx="7086600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88aaedf26e_0_15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388aaedf26e_0_15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52" name="Google Shape;252;g388aaedf26e_0_15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g388aaedf26e_0_15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54" name="Google Shape;254;g388aaedf26e_0_15"/>
          <p:cNvSpPr txBox="1"/>
          <p:nvPr/>
        </p:nvSpPr>
        <p:spPr>
          <a:xfrm>
            <a:off x="470825" y="137213"/>
            <a:ext cx="11541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BD MER. + Diagrama de Clases (Modelos de entrada simples)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5" name="Google Shape;255;g388aaedf26e_0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2397" y="1381175"/>
            <a:ext cx="7818750" cy="540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88aaedf26e_0_26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88aaedf26e_0_26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62" name="Google Shape;262;g388aaedf26e_0_26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3" name="Google Shape;263;g388aaedf26e_0_26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64" name="Google Shape;264;g388aaedf26e_0_26"/>
          <p:cNvSpPr txBox="1"/>
          <p:nvPr/>
        </p:nvSpPr>
        <p:spPr>
          <a:xfrm>
            <a:off x="504750" y="284975"/>
            <a:ext cx="1154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Actividad del Proceso Clave que cubrirá el MVP en sus sprint 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g388aaedf26e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2175" y="1331675"/>
            <a:ext cx="9507645" cy="552632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88aaedf26e_0_36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388aaedf26e_0_36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72" name="Google Shape;272;g388aaedf26e_0_36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3" name="Google Shape;273;g388aaedf26e_0_36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74" name="Google Shape;274;g388aaedf26e_0_36"/>
          <p:cNvSpPr txBox="1"/>
          <p:nvPr/>
        </p:nvSpPr>
        <p:spPr>
          <a:xfrm>
            <a:off x="550025" y="704025"/>
            <a:ext cx="1154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Tecnologías y Modelo por Capas o MVC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5" name="Google Shape;275;g388aaedf26e_0_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0750" y="1300150"/>
            <a:ext cx="5810500" cy="539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cd8974419_0_51"/>
          <p:cNvSpPr txBox="1"/>
          <p:nvPr>
            <p:ph type="title"/>
          </p:nvPr>
        </p:nvSpPr>
        <p:spPr>
          <a:xfrm>
            <a:off x="196275" y="68945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82" name="Google Shape;282;g37cd8974419_0_51"/>
          <p:cNvSpPr/>
          <p:nvPr/>
        </p:nvSpPr>
        <p:spPr>
          <a:xfrm>
            <a:off x="259650" y="885698"/>
            <a:ext cx="3648456" cy="12482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37cd8974419_0_51"/>
          <p:cNvSpPr txBox="1"/>
          <p:nvPr>
            <p:ph type="title"/>
          </p:nvPr>
        </p:nvSpPr>
        <p:spPr>
          <a:xfrm>
            <a:off x="5437525" y="68950"/>
            <a:ext cx="15789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Front End</a:t>
            </a:r>
            <a:endParaRPr sz="4700"/>
          </a:p>
        </p:txBody>
      </p:sp>
      <p:pic>
        <p:nvPicPr>
          <p:cNvPr id="284" name="Google Shape;284;g37cd8974419_0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373" y="1532500"/>
            <a:ext cx="3395024" cy="53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37cd8974419_0_51"/>
          <p:cNvSpPr txBox="1"/>
          <p:nvPr>
            <p:ph type="title"/>
          </p:nvPr>
        </p:nvSpPr>
        <p:spPr>
          <a:xfrm>
            <a:off x="4834385" y="800725"/>
            <a:ext cx="2785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Diseño </a:t>
            </a:r>
            <a:r>
              <a:rPr lang="es-419" sz="2300">
                <a:latin typeface="Arial"/>
                <a:ea typeface="Arial"/>
                <a:cs typeface="Arial"/>
                <a:sym typeface="Arial"/>
              </a:rPr>
              <a:t>Categorías</a:t>
            </a:r>
            <a:endParaRPr sz="4700"/>
          </a:p>
        </p:txBody>
      </p:sp>
      <p:pic>
        <p:nvPicPr>
          <p:cNvPr id="286" name="Google Shape;286;g37cd8974419_0_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1256" y="1532500"/>
            <a:ext cx="3302470" cy="53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37cd8974419_0_51"/>
          <p:cNvSpPr txBox="1"/>
          <p:nvPr>
            <p:ph type="title"/>
          </p:nvPr>
        </p:nvSpPr>
        <p:spPr>
          <a:xfrm>
            <a:off x="8838535" y="885700"/>
            <a:ext cx="2785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Diseño Noticias</a:t>
            </a:r>
            <a:endParaRPr sz="4700"/>
          </a:p>
        </p:txBody>
      </p:sp>
      <p:pic>
        <p:nvPicPr>
          <p:cNvPr id="288" name="Google Shape;288;g37cd8974419_0_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113" y="1532500"/>
            <a:ext cx="3571411" cy="53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37cd8974419_0_51"/>
          <p:cNvSpPr txBox="1"/>
          <p:nvPr>
            <p:ph type="title"/>
          </p:nvPr>
        </p:nvSpPr>
        <p:spPr>
          <a:xfrm>
            <a:off x="469850" y="885700"/>
            <a:ext cx="33024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Diseño Portal Principal</a:t>
            </a:r>
            <a:endParaRPr sz="4700"/>
          </a:p>
        </p:txBody>
      </p:sp>
      <p:sp>
        <p:nvSpPr>
          <p:cNvPr id="290" name="Google Shape;290;g37cd8974419_0_51"/>
          <p:cNvSpPr/>
          <p:nvPr/>
        </p:nvSpPr>
        <p:spPr>
          <a:xfrm>
            <a:off x="8515825" y="165375"/>
            <a:ext cx="3147900" cy="6354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www.tropezon.space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 txBox="1"/>
          <p:nvPr>
            <p:ph type="title"/>
          </p:nvPr>
        </p:nvSpPr>
        <p:spPr>
          <a:xfrm>
            <a:off x="640080" y="325369"/>
            <a:ext cx="4368602" cy="9302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5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Temario</a:t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762909" y="1409018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719234" y="1768666"/>
            <a:ext cx="5051036" cy="33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Identificar: 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Problema o necesidad detectada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objetivo del proyecto.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Actores del proyecto. Equipo y Modalidad de trabajo ágil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Definir: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Principales épicas a cubrir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Visión de la Solución esperada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Perfil y atributos de Actores/Usuarios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Principales Historias de Usuario por épicas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Componentes y artefactos del sistema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´Product Backlog priorizado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Roadmap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Alcances del Proyecto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Tecnologías de Desarrollo e Implementación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Propuesta de diseño inicial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"/>
          <p:cNvSpPr txBox="1"/>
          <p:nvPr>
            <p:ph type="title"/>
          </p:nvPr>
        </p:nvSpPr>
        <p:spPr>
          <a:xfrm>
            <a:off x="640080" y="325369"/>
            <a:ext cx="4368602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5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 sz="5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640080" y="2872899"/>
            <a:ext cx="4670097" cy="33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 Estratégico: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s-419" sz="2000">
                <a:solidFill>
                  <a:schemeClr val="dk1"/>
                </a:solidFill>
              </a:rPr>
              <a:t>Contribuir a la modernización digital de la Plataforma web del diario </a:t>
            </a:r>
            <a:r>
              <a:rPr lang="es-419" sz="2000">
                <a:solidFill>
                  <a:schemeClr val="dk1"/>
                </a:solidFill>
              </a:rPr>
              <a:t>Tropezón</a:t>
            </a:r>
            <a:r>
              <a:rPr lang="es-419" sz="2000">
                <a:solidFill>
                  <a:schemeClr val="dk1"/>
                </a:solidFill>
              </a:rPr>
              <a:t> mediante el desarrollo de una plataforma web informativa e interactiva que mejore la comunicación con la comunidad, promueva la participación de los usuarios y fortalezca la imagen de Tropezon.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 principal de Proyecto: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Diseñar, desarrollar e implementar una plataforma web funcional y escalable, que integre secciones dinámicas, herramientas de interacción y</a:t>
            </a:r>
            <a:r>
              <a:rPr lang="es-419" sz="2000">
                <a:solidFill>
                  <a:schemeClr val="dk1"/>
                </a:solidFill>
              </a:rPr>
              <a:t> posea un sistema de </a:t>
            </a:r>
            <a:r>
              <a:rPr lang="es-419" sz="2000">
                <a:solidFill>
                  <a:schemeClr val="dk1"/>
                </a:solidFill>
              </a:rPr>
              <a:t>gestión</a:t>
            </a:r>
            <a:r>
              <a:rPr lang="es-419" sz="2000">
                <a:solidFill>
                  <a:schemeClr val="dk1"/>
                </a:solidFill>
              </a:rPr>
              <a:t> y subida de noticias renovada y </a:t>
            </a:r>
            <a:r>
              <a:rPr lang="es-419" sz="2000">
                <a:solidFill>
                  <a:schemeClr val="dk1"/>
                </a:solidFill>
              </a:rPr>
              <a:t>cómoda</a:t>
            </a: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con el fin de optimizar la difusión de información y brindar una experiencia de usuario intuitiva y accesible.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6"/>
          <p:cNvSpPr txBox="1"/>
          <p:nvPr>
            <p:ph type="title"/>
          </p:nvPr>
        </p:nvSpPr>
        <p:spPr>
          <a:xfrm>
            <a:off x="640080" y="325369"/>
            <a:ext cx="4368602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5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Actores del proyecto</a:t>
            </a:r>
            <a:endParaRPr/>
          </a:p>
        </p:txBody>
      </p:sp>
      <p:sp>
        <p:nvSpPr>
          <p:cNvPr id="114" name="Google Shape;114;p6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6"/>
          <p:cNvSpPr txBox="1"/>
          <p:nvPr/>
        </p:nvSpPr>
        <p:spPr>
          <a:xfrm>
            <a:off x="221900" y="2910075"/>
            <a:ext cx="55479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Patrocinador  Cliente: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Diario Tropezón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Stakeholder´s: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Gabriel Riveros, Director del medio.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Christian L</a:t>
            </a:r>
            <a:r>
              <a:rPr lang="es-419" sz="2000">
                <a:solidFill>
                  <a:schemeClr val="dk1"/>
                </a:solidFill>
              </a:rPr>
              <a:t>azcano, Docente Encargado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 principal de proyecto: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Martin Diaz,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José </a:t>
            </a:r>
            <a:r>
              <a:rPr lang="es-419" sz="2000">
                <a:solidFill>
                  <a:schemeClr val="dk1"/>
                </a:solidFill>
              </a:rPr>
              <a:t>Jiménez</a:t>
            </a: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Gabriel </a:t>
            </a:r>
            <a:r>
              <a:rPr lang="es-419" sz="2000">
                <a:solidFill>
                  <a:schemeClr val="dk1"/>
                </a:solidFill>
              </a:rPr>
              <a:t>Galvez</a:t>
            </a: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Amir </a:t>
            </a:r>
            <a:r>
              <a:rPr lang="es-419" sz="2000">
                <a:solidFill>
                  <a:schemeClr val="dk1"/>
                </a:solidFill>
              </a:rPr>
              <a:t>Awad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6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7"/>
          <p:cNvSpPr txBox="1"/>
          <p:nvPr>
            <p:ph type="title"/>
          </p:nvPr>
        </p:nvSpPr>
        <p:spPr>
          <a:xfrm>
            <a:off x="640080" y="325369"/>
            <a:ext cx="4368602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s-41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rincipales épicas</a:t>
            </a:r>
            <a:endParaRPr/>
          </a:p>
        </p:txBody>
      </p:sp>
      <p:sp>
        <p:nvSpPr>
          <p:cNvPr id="123" name="Google Shape;123;p7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7"/>
          <p:cNvSpPr txBox="1"/>
          <p:nvPr/>
        </p:nvSpPr>
        <p:spPr>
          <a:xfrm>
            <a:off x="640075" y="2872900"/>
            <a:ext cx="4670100" cy="3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4095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1: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Reestructuración visual y UX/UI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4095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2: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Gestión editorial Amigable(panel WordPress </a:t>
            </a:r>
            <a:r>
              <a:rPr lang="es-419" sz="2000">
                <a:solidFill>
                  <a:schemeClr val="dk1"/>
                </a:solidFill>
              </a:rPr>
              <a:t>creación</a:t>
            </a:r>
            <a:r>
              <a:rPr lang="es-419" sz="2000">
                <a:solidFill>
                  <a:schemeClr val="dk1"/>
                </a:solidFill>
              </a:rPr>
              <a:t> de noticias)</a:t>
            </a:r>
            <a:br>
              <a:rPr lang="es-419" sz="2000">
                <a:solidFill>
                  <a:schemeClr val="dk1"/>
                </a:solidFill>
              </a:rPr>
            </a:b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3: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Interacción con usuarios (UGC: noticias y columnas)</a:t>
            </a:r>
            <a:br>
              <a:rPr lang="es-419" sz="2000">
                <a:solidFill>
                  <a:schemeClr val="dk1"/>
                </a:solidFill>
              </a:rPr>
            </a:b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4: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Optimización SEO, rendimiento y accesibilidad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Google Shape;125;p7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8"/>
          <p:cNvSpPr txBox="1"/>
          <p:nvPr>
            <p:ph type="title"/>
          </p:nvPr>
        </p:nvSpPr>
        <p:spPr>
          <a:xfrm>
            <a:off x="587250" y="295876"/>
            <a:ext cx="5156100" cy="92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Solución esperada</a:t>
            </a:r>
            <a:endParaRPr/>
          </a:p>
        </p:txBody>
      </p:sp>
      <p:sp>
        <p:nvSpPr>
          <p:cNvPr id="132" name="Google Shape;132;p8"/>
          <p:cNvSpPr/>
          <p:nvPr/>
        </p:nvSpPr>
        <p:spPr>
          <a:xfrm flipH="1" rot="10800000">
            <a:off x="640073" y="1278560"/>
            <a:ext cx="4673498" cy="40371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1860523" y="1541449"/>
            <a:ext cx="22326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</a:rPr>
              <a:t>Tropezón</a:t>
            </a:r>
            <a:r>
              <a:rPr lang="es-419" sz="2000">
                <a:solidFill>
                  <a:schemeClr val="dk1"/>
                </a:solidFill>
              </a:rPr>
              <a:t> Actual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650" y="2113525"/>
            <a:ext cx="3459925" cy="404704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35" name="Google Shape;135;p8"/>
          <p:cNvSpPr/>
          <p:nvPr/>
        </p:nvSpPr>
        <p:spPr>
          <a:xfrm>
            <a:off x="4977100" y="3244050"/>
            <a:ext cx="1468800" cy="1109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3650" y="1872725"/>
            <a:ext cx="3312775" cy="493982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37" name="Google Shape;137;p8"/>
          <p:cNvSpPr txBox="1"/>
          <p:nvPr/>
        </p:nvSpPr>
        <p:spPr>
          <a:xfrm>
            <a:off x="6782226" y="1278550"/>
            <a:ext cx="33129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</a:rPr>
              <a:t>Propuesta a Implementar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8"/>
          <p:cNvSpPr/>
          <p:nvPr/>
        </p:nvSpPr>
        <p:spPr>
          <a:xfrm>
            <a:off x="10239450" y="1976025"/>
            <a:ext cx="1659000" cy="8136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Reestructuración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visual completa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8"/>
          <p:cNvSpPr/>
          <p:nvPr/>
        </p:nvSpPr>
        <p:spPr>
          <a:xfrm>
            <a:off x="10234175" y="3022200"/>
            <a:ext cx="17382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Optimización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de espacio organizado por elementos relevantes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8"/>
          <p:cNvSpPr/>
          <p:nvPr/>
        </p:nvSpPr>
        <p:spPr>
          <a:xfrm>
            <a:off x="10234175" y="4184175"/>
            <a:ext cx="17382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Implementación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de elementos publicitarios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8"/>
          <p:cNvSpPr/>
          <p:nvPr/>
        </p:nvSpPr>
        <p:spPr>
          <a:xfrm>
            <a:off x="10239450" y="5488375"/>
            <a:ext cx="17382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Implementación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de sistemas adecuados para una 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óptima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subida de noticias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8"/>
          <p:cNvSpPr/>
          <p:nvPr/>
        </p:nvSpPr>
        <p:spPr>
          <a:xfrm>
            <a:off x="10199850" y="5488375"/>
            <a:ext cx="18255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Implementación de sistemas adecuados para una óptima subida de noticias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"/>
          <p:cNvSpPr/>
          <p:nvPr/>
        </p:nvSpPr>
        <p:spPr>
          <a:xfrm>
            <a:off x="30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9"/>
          <p:cNvSpPr txBox="1"/>
          <p:nvPr>
            <p:ph type="title"/>
          </p:nvPr>
        </p:nvSpPr>
        <p:spPr>
          <a:xfrm>
            <a:off x="375900" y="200775"/>
            <a:ext cx="60066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3600">
                <a:latin typeface="Arial"/>
                <a:ea typeface="Arial"/>
                <a:cs typeface="Arial"/>
                <a:sym typeface="Arial"/>
              </a:rPr>
              <a:t>Perfil de Actores Usuarios</a:t>
            </a:r>
            <a:endParaRPr/>
          </a:p>
        </p:txBody>
      </p:sp>
      <p:sp>
        <p:nvSpPr>
          <p:cNvPr id="149" name="Google Shape;149;p9"/>
          <p:cNvSpPr/>
          <p:nvPr/>
        </p:nvSpPr>
        <p:spPr>
          <a:xfrm flipH="1" rot="10800000">
            <a:off x="481575" y="877083"/>
            <a:ext cx="5264201" cy="6144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9"/>
          <p:cNvSpPr/>
          <p:nvPr/>
        </p:nvSpPr>
        <p:spPr>
          <a:xfrm>
            <a:off x="1405400" y="2424300"/>
            <a:ext cx="2990400" cy="4237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9"/>
          <p:cNvSpPr/>
          <p:nvPr/>
        </p:nvSpPr>
        <p:spPr>
          <a:xfrm>
            <a:off x="2034050" y="1463388"/>
            <a:ext cx="1733100" cy="1722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9"/>
          <p:cNvSpPr/>
          <p:nvPr/>
        </p:nvSpPr>
        <p:spPr>
          <a:xfrm>
            <a:off x="4939250" y="2424300"/>
            <a:ext cx="2990400" cy="4237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9"/>
          <p:cNvSpPr/>
          <p:nvPr/>
        </p:nvSpPr>
        <p:spPr>
          <a:xfrm>
            <a:off x="5621600" y="1589525"/>
            <a:ext cx="1733100" cy="1722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9"/>
          <p:cNvSpPr/>
          <p:nvPr/>
        </p:nvSpPr>
        <p:spPr>
          <a:xfrm>
            <a:off x="8473100" y="2424300"/>
            <a:ext cx="2990400" cy="4237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9"/>
          <p:cNvSpPr/>
          <p:nvPr/>
        </p:nvSpPr>
        <p:spPr>
          <a:xfrm>
            <a:off x="9209150" y="1547250"/>
            <a:ext cx="1733100" cy="1722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9"/>
          <p:cNvSpPr txBox="1"/>
          <p:nvPr/>
        </p:nvSpPr>
        <p:spPr>
          <a:xfrm>
            <a:off x="2293825" y="3112200"/>
            <a:ext cx="11079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Lector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5880500" y="3185700"/>
            <a:ext cx="11079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Editor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9161600" y="3185700"/>
            <a:ext cx="18282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Columnista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1706600" y="3814700"/>
            <a:ext cx="2388000" cy="25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100">
                <a:solidFill>
                  <a:schemeClr val="dk1"/>
                </a:solidFill>
              </a:rPr>
              <a:t>Necesidades: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Acceso rápido a noticias recientes.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Navegación clara y visualmente atractiva.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Contenido adaptado a dispositivos móviles.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Dolores actuales:</a:t>
            </a:r>
            <a:r>
              <a:rPr lang="es-419" sz="1100">
                <a:solidFill>
                  <a:schemeClr val="dk1"/>
                </a:solidFill>
              </a:rPr>
              <a:t> Carga lenta, dificultad de encontrar noticias relevantes, diseño poco atractivo.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5134238" y="3814700"/>
            <a:ext cx="2600400" cy="25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Necesidades: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Panel de gestión intuitivo que reduzca el tiempo de publicación.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Herramientas de revisión y edición colaborativa.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Capacitación y soporte en nuevas funciones del CMS.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Dolores actuales:</a:t>
            </a:r>
            <a:r>
              <a:rPr lang="es-419" sz="1100">
                <a:solidFill>
                  <a:schemeClr val="dk1"/>
                </a:solidFill>
              </a:rPr>
              <a:t> Procesos lentos, panel poco flexible, dependencia de soporte técnico.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8668088" y="3872000"/>
            <a:ext cx="2600400" cy="25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Necesidades: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Un formulario de envío sencillo y seguro.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Confirmación de recepción y estado de publicación.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Reconocimiento como autores (atribución en publicaciones).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Dolores actuales:</a:t>
            </a:r>
            <a:r>
              <a:rPr lang="es-419" sz="1100">
                <a:solidFill>
                  <a:schemeClr val="dk1"/>
                </a:solidFill>
              </a:rPr>
              <a:t> No existe un canal claro para enviar aportes, falta de interacción con el medio.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Vector de la imagen del icono de papel de impresora | Vectores de ..." id="162" name="Google Shape;16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15050" y="1852425"/>
            <a:ext cx="864282" cy="1122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bierto el esquema del libro | Vectores de dominio público" id="163" name="Google Shape;163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6131" y="1894550"/>
            <a:ext cx="1288934" cy="964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bre silueta mecanografía | Vectores de dominio público" id="164" name="Google Shape;164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3763" y="1924400"/>
            <a:ext cx="1408763" cy="904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00c6dcdfd3_0_0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300c6dcdfd3_0_0"/>
          <p:cNvSpPr txBox="1"/>
          <p:nvPr>
            <p:ph type="title"/>
          </p:nvPr>
        </p:nvSpPr>
        <p:spPr>
          <a:xfrm>
            <a:off x="640074" y="0"/>
            <a:ext cx="4977300" cy="19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0909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s-41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rincipales historias de usuarios por épicas</a:t>
            </a:r>
            <a:endParaRPr/>
          </a:p>
        </p:txBody>
      </p:sp>
      <p:sp>
        <p:nvSpPr>
          <p:cNvPr id="171" name="Google Shape;171;g300c6dcdfd3_0_0"/>
          <p:cNvSpPr/>
          <p:nvPr/>
        </p:nvSpPr>
        <p:spPr>
          <a:xfrm>
            <a:off x="685355" y="1938619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300c6dcdfd3_0_0"/>
          <p:cNvSpPr txBox="1"/>
          <p:nvPr/>
        </p:nvSpPr>
        <p:spPr>
          <a:xfrm>
            <a:off x="640075" y="2172825"/>
            <a:ext cx="10563600" cy="48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1: Reestructuración visual y UX/UI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HU1:</a:t>
            </a:r>
            <a:r>
              <a:rPr lang="es-419" sz="1100">
                <a:solidFill>
                  <a:schemeClr val="dk1"/>
                </a:solidFill>
              </a:rPr>
              <a:t> Como lector, quiero una página de inicio atractiva y fácil de navegar para encontrar las noticias más recientes e importantes rápidamente.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HU2:</a:t>
            </a:r>
            <a:r>
              <a:rPr lang="es-419" sz="1100">
                <a:solidFill>
                  <a:schemeClr val="dk1"/>
                </a:solidFill>
              </a:rPr>
              <a:t> Como lector, quiero poder ver el sitio web correctamente en mi teléfono móvil y en mi computador de escritorio para tener una buena experiencia de lectura en cualquier dispositivo.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HU3:</a:t>
            </a:r>
            <a:r>
              <a:rPr lang="es-419" sz="1100">
                <a:solidFill>
                  <a:schemeClr val="dk1"/>
                </a:solidFill>
              </a:rPr>
              <a:t> Como lector, quiero que la página cargue en menos de 3 segundos para no tener que esperar y poder acceder a la información de manera inmediata.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2: Gestión editorial Amigable (panel WordPress creación de noticias)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HU4:</a:t>
            </a:r>
            <a:r>
              <a:rPr lang="es-419" sz="1100">
                <a:solidFill>
                  <a:schemeClr val="dk1"/>
                </a:solidFill>
              </a:rPr>
              <a:t> Como editor, necesito un panel de administración más intuitivo para poder publicar noticias en menos de 20 minutos y así optimizar mi flujo de trabajo.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HU5:</a:t>
            </a:r>
            <a:r>
              <a:rPr lang="es-419" sz="1100">
                <a:solidFill>
                  <a:schemeClr val="dk1"/>
                </a:solidFill>
              </a:rPr>
              <a:t> Como editor, quiero que el nuevo sistema de gestión de noticias sea fácil de usar para que al menos el 80% del equipo pueda publicar de forma autónoma después de la capacitación.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3: Interacción con usuarios (UGC: noticias y columnas)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HU6:</a:t>
            </a:r>
            <a:r>
              <a:rPr lang="es-419" sz="1100">
                <a:solidFill>
                  <a:schemeClr val="dk1"/>
                </a:solidFill>
              </a:rPr>
              <a:t> Como columnista, quiero un formulario sencillo para enviar mis columnas y recibir una confirmación de que el medio las ha recibido.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HU7:</a:t>
            </a:r>
            <a:r>
              <a:rPr lang="es-419" sz="1100">
                <a:solidFill>
                  <a:schemeClr val="dk1"/>
                </a:solidFill>
              </a:rPr>
              <a:t> Como lector, quiero poder comentar en las noticias para compartir mi opinión y participar en la conversación.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4: Optimización SEO, rendimiento y accesibilidad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HU8:</a:t>
            </a:r>
            <a:r>
              <a:rPr lang="es-419" sz="1100">
                <a:solidFill>
                  <a:schemeClr val="dk1"/>
                </a:solidFill>
              </a:rPr>
              <a:t> Como administrador del sitio, quiero que la nueva web esté optimizada para los motores de búsqueda para aumentar el posicionamiento orgánico y atraer a más lectores.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HU9:</a:t>
            </a:r>
            <a:r>
              <a:rPr lang="es-419" sz="1100">
                <a:solidFill>
                  <a:schemeClr val="dk1"/>
                </a:solidFill>
              </a:rPr>
              <a:t> Como lector con discapacidad visual, quiero que el sitio web sea compatible con lectores de pantalla, siguiendo las directrices de accesibilidad WCAG 2.1, para poder acceder a la información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g300c6dcdfd3_0_0"/>
          <p:cNvPicPr preferRelativeResize="0"/>
          <p:nvPr/>
        </p:nvPicPr>
        <p:blipFill rotWithShape="1">
          <a:blip r:embed="rId3">
            <a:alphaModFix amt="20000"/>
          </a:blip>
          <a:srcRect b="0" l="0" r="0" t="12265"/>
          <a:stretch/>
        </p:blipFill>
        <p:spPr>
          <a:xfrm>
            <a:off x="5311702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0"/>
          <p:cNvSpPr txBox="1"/>
          <p:nvPr>
            <p:ph type="title"/>
          </p:nvPr>
        </p:nvSpPr>
        <p:spPr>
          <a:xfrm>
            <a:off x="640080" y="325369"/>
            <a:ext cx="3203894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/>
              <a:buChar char="•"/>
            </a:pPr>
            <a:r>
              <a:rPr lang="es-419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Componentes y artefactos del sistema</a:t>
            </a:r>
            <a:endParaRPr/>
          </a:p>
        </p:txBody>
      </p:sp>
      <p:sp>
        <p:nvSpPr>
          <p:cNvPr id="180" name="Google Shape;180;p10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10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479405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82" name="Google Shape;182;p10"/>
          <p:cNvGrpSpPr/>
          <p:nvPr/>
        </p:nvGrpSpPr>
        <p:grpSpPr>
          <a:xfrm>
            <a:off x="3303001" y="1115551"/>
            <a:ext cx="8439994" cy="5415491"/>
            <a:chOff x="-311995" y="1587"/>
            <a:chExt cx="8439994" cy="5415491"/>
          </a:xfrm>
        </p:grpSpPr>
        <p:sp>
          <p:nvSpPr>
            <p:cNvPr id="183" name="Google Shape;183;p10"/>
            <p:cNvSpPr/>
            <p:nvPr/>
          </p:nvSpPr>
          <p:spPr>
            <a:xfrm>
              <a:off x="3251199" y="1587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0"/>
            <p:cNvSpPr txBox="1"/>
            <p:nvPr/>
          </p:nvSpPr>
          <p:spPr>
            <a:xfrm>
              <a:off x="2492117" y="158861"/>
              <a:ext cx="51636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Diseño de la interfaz de usuario (UI) en alta fidelidad.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Maquetación responsiva para dispositivos móviles y de escritorio.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Secciones de noticias, categorías, columnas y publicidad.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Formulario de envío para columnistas</a:t>
              </a:r>
              <a:endParaRPr sz="1300"/>
            </a:p>
            <a:p>
              <a:pPr indent="-1016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t/>
              </a:r>
              <a:endParaRPr sz="1300"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0" y="1587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0"/>
            <p:cNvSpPr txBox="1"/>
            <p:nvPr/>
          </p:nvSpPr>
          <p:spPr>
            <a:xfrm>
              <a:off x="-311995" y="63117"/>
              <a:ext cx="3128100" cy="113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Portal Web Público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3251199" y="1386945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0"/>
            <p:cNvSpPr txBox="1"/>
            <p:nvPr/>
          </p:nvSpPr>
          <p:spPr>
            <a:xfrm>
              <a:off x="3251199" y="1544372"/>
              <a:ext cx="4404519" cy="944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Panel de administración de WordPress para editores y administradores.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Flujo de trabajo para la publicación de noticias.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Roles y permisos de usuario (Editor, Columnista, Administrador).</a:t>
              </a:r>
              <a:endParaRPr sz="1300"/>
            </a:p>
            <a:p>
              <a:pPr indent="-1016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t/>
              </a:r>
              <a:endParaRPr sz="1300"/>
            </a:p>
          </p:txBody>
        </p:sp>
        <p:sp>
          <p:nvSpPr>
            <p:cNvPr id="189" name="Google Shape;189;p10"/>
            <p:cNvSpPr/>
            <p:nvPr/>
          </p:nvSpPr>
          <p:spPr>
            <a:xfrm>
              <a:off x="0" y="1386945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0"/>
            <p:cNvSpPr txBox="1"/>
            <p:nvPr/>
          </p:nvSpPr>
          <p:spPr>
            <a:xfrm>
              <a:off x="61480" y="1448425"/>
              <a:ext cx="3128240" cy="11364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Sistema de Gestión de Contenidos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0"/>
            <p:cNvSpPr/>
            <p:nvPr/>
          </p:nvSpPr>
          <p:spPr>
            <a:xfrm>
              <a:off x="3251199" y="2772304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0"/>
            <p:cNvSpPr txBox="1"/>
            <p:nvPr/>
          </p:nvSpPr>
          <p:spPr>
            <a:xfrm>
              <a:off x="3251199" y="2929731"/>
              <a:ext cx="4404519" cy="944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Base de datos MySQL para almacenar noticias, usuarios y otros contenidos.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Script de migración para los datos históricos del portal antiguo.</a:t>
              </a:r>
              <a:endParaRPr sz="1300"/>
            </a:p>
            <a:p>
              <a:pPr indent="0" lvl="0" marL="9144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93" name="Google Shape;193;p10"/>
            <p:cNvSpPr/>
            <p:nvPr/>
          </p:nvSpPr>
          <p:spPr>
            <a:xfrm>
              <a:off x="0" y="2772304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0"/>
            <p:cNvSpPr txBox="1"/>
            <p:nvPr/>
          </p:nvSpPr>
          <p:spPr>
            <a:xfrm>
              <a:off x="61480" y="2833784"/>
              <a:ext cx="3128240" cy="11364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Base de Datos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0"/>
            <p:cNvSpPr/>
            <p:nvPr/>
          </p:nvSpPr>
          <p:spPr>
            <a:xfrm>
              <a:off x="3251199" y="4157662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0"/>
            <p:cNvSpPr txBox="1"/>
            <p:nvPr/>
          </p:nvSpPr>
          <p:spPr>
            <a:xfrm>
              <a:off x="3251199" y="4315089"/>
              <a:ext cx="4404519" cy="944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Integración con herramientas de análisis de SEO.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Integración con Google Mobile-Friendly Test para validación de compatibilidad.</a:t>
              </a:r>
              <a:endParaRPr sz="1300"/>
            </a:p>
            <a:p>
              <a:pPr indent="-1016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t/>
              </a:r>
              <a:endParaRPr sz="1300"/>
            </a:p>
          </p:txBody>
        </p:sp>
        <p:sp>
          <p:nvSpPr>
            <p:cNvPr id="197" name="Google Shape;197;p10"/>
            <p:cNvSpPr/>
            <p:nvPr/>
          </p:nvSpPr>
          <p:spPr>
            <a:xfrm>
              <a:off x="0" y="4157662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0"/>
            <p:cNvSpPr txBox="1"/>
            <p:nvPr/>
          </p:nvSpPr>
          <p:spPr>
            <a:xfrm>
              <a:off x="61480" y="4219142"/>
              <a:ext cx="3128240" cy="11364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Integraciones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Amarillo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2023-03-15T01:31:11Z</dcterms:created>
  <dc:creator>Christian Lazcano</dc:creator>
</cp:coreProperties>
</file>